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7"/>
  </p:notesMasterIdLst>
  <p:sldIdLst>
    <p:sldId id="271" r:id="rId2"/>
    <p:sldId id="273" r:id="rId3"/>
    <p:sldId id="272" r:id="rId4"/>
    <p:sldId id="258" r:id="rId5"/>
    <p:sldId id="275" r:id="rId6"/>
    <p:sldId id="276" r:id="rId7"/>
    <p:sldId id="259" r:id="rId8"/>
    <p:sldId id="261" r:id="rId9"/>
    <p:sldId id="277" r:id="rId10"/>
    <p:sldId id="291" r:id="rId11"/>
    <p:sldId id="290" r:id="rId12"/>
    <p:sldId id="278" r:id="rId13"/>
    <p:sldId id="279" r:id="rId14"/>
    <p:sldId id="280" r:id="rId15"/>
    <p:sldId id="281" r:id="rId16"/>
    <p:sldId id="282" r:id="rId17"/>
    <p:sldId id="274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B39"/>
    <a:srgbClr val="EC4444"/>
    <a:srgbClr val="F8AA38"/>
    <a:srgbClr val="CB7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2" autoAdjust="0"/>
    <p:restoredTop sz="80098" autoAdjust="0"/>
  </p:normalViewPr>
  <p:slideViewPr>
    <p:cSldViewPr snapToGrid="0">
      <p:cViewPr>
        <p:scale>
          <a:sx n="75" d="100"/>
          <a:sy n="75" d="100"/>
        </p:scale>
        <p:origin x="36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4A4F-20B5-487C-B667-FBC3EEE67CA1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10380-33D7-4473-850B-AD953CE9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15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 사진은 그냥 </a:t>
            </a:r>
            <a:r>
              <a:rPr lang="en-US" altLang="ko-KR" dirty="0" smtClean="0"/>
              <a:t>2d slam </a:t>
            </a:r>
            <a:r>
              <a:rPr lang="ko-KR" altLang="en-US" dirty="0" smtClean="0"/>
              <a:t>사진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0380-33D7-4473-850B-AD953CE9FD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6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Tcp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프로토콜로 </a:t>
            </a:r>
            <a:r>
              <a:rPr lang="ko-KR" altLang="en-US" dirty="0" err="1" smtClean="0"/>
              <a:t>라이다와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r>
              <a:rPr lang="ko-KR" altLang="en-US" dirty="0" smtClean="0"/>
              <a:t>라이다는 </a:t>
            </a:r>
            <a:r>
              <a:rPr lang="en-US" altLang="ko-KR" dirty="0" smtClean="0"/>
              <a:t>270</a:t>
            </a:r>
            <a:r>
              <a:rPr lang="ko-KR" altLang="en-US" dirty="0" smtClean="0"/>
              <a:t>도내에 해당하는 구간에 </a:t>
            </a:r>
            <a:r>
              <a:rPr lang="en-US" altLang="ko-KR" dirty="0" smtClean="0"/>
              <a:t>0.25</a:t>
            </a:r>
            <a:r>
              <a:rPr lang="ko-KR" altLang="en-US" dirty="0" smtClean="0"/>
              <a:t>도 간격으로 레이저를 쏜다</a:t>
            </a:r>
            <a:endParaRPr lang="en-US" altLang="ko-KR" dirty="0" smtClean="0"/>
          </a:p>
          <a:p>
            <a:r>
              <a:rPr lang="ko-KR" altLang="en-US" dirty="0" smtClean="0"/>
              <a:t>물체가 </a:t>
            </a:r>
            <a:r>
              <a:rPr lang="en-US" altLang="ko-KR" dirty="0" smtClean="0"/>
              <a:t>50m </a:t>
            </a:r>
            <a:r>
              <a:rPr lang="ko-KR" altLang="en-US" dirty="0" smtClean="0"/>
              <a:t>이내 에 있을 경우 반사되어 돌아오며 </a:t>
            </a:r>
            <a:r>
              <a:rPr lang="ko-KR" altLang="en-US" dirty="0" err="1" smtClean="0"/>
              <a:t>거리값을</a:t>
            </a:r>
            <a:r>
              <a:rPr lang="ko-KR" altLang="en-US" dirty="0" smtClean="0"/>
              <a:t> 알 수 있다</a:t>
            </a:r>
            <a:r>
              <a:rPr lang="en-US" altLang="ko-KR" dirty="0" smtClean="0"/>
              <a:t>.(1080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거리값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raw data)</a:t>
            </a:r>
          </a:p>
          <a:p>
            <a:r>
              <a:rPr lang="ko-KR" altLang="en-US" dirty="0" smtClean="0"/>
              <a:t>이 정보는 </a:t>
            </a:r>
            <a:r>
              <a:rPr lang="ko-KR" altLang="en-US" dirty="0" err="1" smtClean="0"/>
              <a:t>극좌표계의</a:t>
            </a:r>
            <a:r>
              <a:rPr lang="ko-KR" altLang="en-US" dirty="0" smtClean="0"/>
              <a:t> 형태로 표현이 가능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극좌표</a:t>
            </a:r>
            <a:r>
              <a:rPr lang="ko-KR" altLang="en-US" dirty="0" smtClean="0"/>
              <a:t> 형식의 정보를 직교좌표계로 변환한 뒤</a:t>
            </a:r>
            <a:endParaRPr lang="en-US" altLang="ko-KR" dirty="0" smtClean="0"/>
          </a:p>
          <a:p>
            <a:r>
              <a:rPr lang="ko-KR" altLang="en-US" dirty="0" smtClean="0"/>
              <a:t>커팅과 클러스터링을 통해 물체 감지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0380-33D7-4473-850B-AD953CE9FD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클러스터링의 방식으로는 거리 기반 </a:t>
            </a:r>
            <a:r>
              <a:rPr lang="en-US" altLang="ko-KR" dirty="0" smtClean="0"/>
              <a:t>clustering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k-means</a:t>
            </a:r>
            <a:r>
              <a:rPr lang="en-US" altLang="ko-KR" baseline="0" dirty="0" smtClean="0"/>
              <a:t> clustering </a:t>
            </a:r>
            <a:r>
              <a:rPr lang="ko-KR" altLang="en-US" baseline="0" dirty="0" smtClean="0"/>
              <a:t>사이에서 고민을 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거리 기반 </a:t>
            </a:r>
            <a:r>
              <a:rPr lang="en-US" altLang="ko-KR" baseline="0" dirty="0" smtClean="0"/>
              <a:t>clustering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연산량도</a:t>
            </a:r>
            <a:r>
              <a:rPr lang="ko-KR" altLang="en-US" baseline="0" dirty="0" smtClean="0"/>
              <a:t> 적고 군집화 할 개수를 미리 정해줄 필요가 없으므로 거리 기반 </a:t>
            </a:r>
            <a:r>
              <a:rPr lang="en-US" altLang="ko-KR" baseline="0" dirty="0" smtClean="0"/>
              <a:t>clustering </a:t>
            </a:r>
            <a:r>
              <a:rPr lang="ko-KR" altLang="en-US" baseline="0" dirty="0" smtClean="0"/>
              <a:t>을 선택했다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0380-33D7-4473-850B-AD953CE9FD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2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0380-33D7-4473-850B-AD953CE9FD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9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6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1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2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3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2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2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1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0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5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631A5-9E9E-4C24-9F60-28FE2F8210A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68E68A-B7B4-497B-B6DB-E3375766431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27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LIDAR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8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LIDAR</a:t>
            </a:r>
            <a:endParaRPr lang="ko-KR" altLang="en-US" dirty="0"/>
          </a:p>
        </p:txBody>
      </p:sp>
      <p:pic>
        <p:nvPicPr>
          <p:cNvPr id="4" name="mov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2688" y="1846263"/>
            <a:ext cx="2266950" cy="4022725"/>
          </a:xfrm>
        </p:spPr>
      </p:pic>
    </p:spTree>
    <p:extLst>
      <p:ext uri="{BB962C8B-B14F-4D97-AF65-F5344CB8AC3E}">
        <p14:creationId xmlns:p14="http://schemas.microsoft.com/office/powerpoint/2010/main" val="31437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4" name="bandicam 2021-04-02 15-07-14-29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920" y="1755407"/>
            <a:ext cx="8682782" cy="4523472"/>
          </a:xfrm>
        </p:spPr>
      </p:pic>
    </p:spTree>
    <p:extLst>
      <p:ext uri="{BB962C8B-B14F-4D97-AF65-F5344CB8AC3E}">
        <p14:creationId xmlns:p14="http://schemas.microsoft.com/office/powerpoint/2010/main" val="41236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lidar</a:t>
            </a:r>
            <a:r>
              <a:rPr lang="en-US" altLang="ko-KR" dirty="0"/>
              <a:t> = </a:t>
            </a:r>
            <a:r>
              <a:rPr lang="en-US" altLang="ko-KR" dirty="0" err="1"/>
              <a:t>lidar</a:t>
            </a:r>
            <a:r>
              <a:rPr lang="en-US" altLang="ko-KR" dirty="0"/>
              <a:t>(</a:t>
            </a:r>
            <a:r>
              <a:rPr lang="en-US" altLang="ko-KR" dirty="0" err="1"/>
              <a:t>degree_min</a:t>
            </a:r>
            <a:r>
              <a:rPr lang="en-US" altLang="ko-KR" dirty="0"/>
              <a:t>=-90, </a:t>
            </a:r>
            <a:r>
              <a:rPr lang="en-US" altLang="ko-KR" dirty="0" err="1"/>
              <a:t>degree_max</a:t>
            </a:r>
            <a:r>
              <a:rPr lang="en-US" altLang="ko-KR" dirty="0"/>
              <a:t>=90, </a:t>
            </a:r>
            <a:r>
              <a:rPr lang="en-US" altLang="ko-KR" dirty="0" err="1"/>
              <a:t>range_max</a:t>
            </a:r>
            <a:r>
              <a:rPr lang="en-US" altLang="ko-KR" dirty="0"/>
              <a:t>=2000, thresh=50, </a:t>
            </a:r>
            <a:r>
              <a:rPr lang="en-US" altLang="ko-KR" dirty="0" err="1"/>
              <a:t>plot_flag</a:t>
            </a:r>
            <a:r>
              <a:rPr lang="en-US" altLang="ko-KR" dirty="0"/>
              <a:t>=True)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53" y="2517988"/>
            <a:ext cx="3495675" cy="327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89" y="2608625"/>
            <a:ext cx="4095088" cy="31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 smtClean="0"/>
              <a:t>(scan data)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recv</a:t>
            </a:r>
            <a:endParaRPr lang="ko-KR" altLang="en-US" dirty="0"/>
          </a:p>
        </p:txBody>
      </p:sp>
      <p:pic>
        <p:nvPicPr>
          <p:cNvPr id="6" name="recv_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000" y="2324100"/>
            <a:ext cx="889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(scan data)</a:t>
            </a:r>
            <a:endParaRPr lang="ko-KR" altLang="en-US" dirty="0"/>
          </a:p>
        </p:txBody>
      </p:sp>
      <p:pic>
        <p:nvPicPr>
          <p:cNvPr id="4" name="dat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963" y="2606675"/>
            <a:ext cx="10058400" cy="2500313"/>
          </a:xfrm>
        </p:spPr>
      </p:pic>
    </p:spTree>
    <p:extLst>
      <p:ext uri="{BB962C8B-B14F-4D97-AF65-F5344CB8AC3E}">
        <p14:creationId xmlns:p14="http://schemas.microsoft.com/office/powerpoint/2010/main" val="28072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(scan data)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Raw_data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raw_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000" y="2324100"/>
            <a:ext cx="889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(scan data)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13" y="3060700"/>
            <a:ext cx="8699500" cy="1593850"/>
          </a:xfrm>
        </p:spPr>
      </p:pic>
    </p:spTree>
    <p:extLst>
      <p:ext uri="{BB962C8B-B14F-4D97-AF65-F5344CB8AC3E}">
        <p14:creationId xmlns:p14="http://schemas.microsoft.com/office/powerpoint/2010/main" val="363755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90230"/>
            <a:ext cx="10058400" cy="1450757"/>
          </a:xfrm>
        </p:spPr>
        <p:txBody>
          <a:bodyPr/>
          <a:lstStyle/>
          <a:p>
            <a:r>
              <a:rPr lang="ko-KR" altLang="en-US" dirty="0" smtClean="0"/>
              <a:t>원리</a:t>
            </a:r>
            <a:r>
              <a:rPr lang="en-US" altLang="ko-KR" dirty="0"/>
              <a:t>(scan data)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221" y="2198234"/>
            <a:ext cx="4527808" cy="40917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160592" y="5607048"/>
            <a:ext cx="1667431" cy="933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97485" y="4931230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37857" y="3124453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32435" y="4160225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89413" y="3169833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33703" y="2729554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59622" y="4931230"/>
            <a:ext cx="275726" cy="25084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022395" y="3367282"/>
            <a:ext cx="507153" cy="53905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143279" y="5128679"/>
            <a:ext cx="275726" cy="25084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80643" y="4138020"/>
            <a:ext cx="579473" cy="4893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350373" y="5254099"/>
            <a:ext cx="747112" cy="61330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470798" y="5801716"/>
            <a:ext cx="275726" cy="25084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01262" y="3116440"/>
            <a:ext cx="275726" cy="25084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4419005" y="3465932"/>
            <a:ext cx="652275" cy="56582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으로 구부러진 화살표 43"/>
          <p:cNvSpPr/>
          <p:nvPr/>
        </p:nvSpPr>
        <p:spPr>
          <a:xfrm rot="16200000">
            <a:off x="4941446" y="638494"/>
            <a:ext cx="1508402" cy="3554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148436" y="1688654"/>
            <a:ext cx="3625645" cy="2217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0°~ 1° = 0,0.25,0.5,0.75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…….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270*4+1 </a:t>
            </a:r>
            <a:r>
              <a:rPr lang="en-US" altLang="ko-KR" dirty="0" smtClean="0">
                <a:solidFill>
                  <a:schemeClr val="tx1"/>
                </a:solidFill>
              </a:rPr>
              <a:t>= 1081</a:t>
            </a:r>
            <a:r>
              <a:rPr lang="ko-KR" altLang="en-US" dirty="0" smtClean="0">
                <a:solidFill>
                  <a:schemeClr val="tx1"/>
                </a:solidFill>
              </a:rPr>
              <a:t>개</a:t>
            </a:r>
            <a:endParaRPr lang="en-US" altLang="ko-KR" dirty="0"/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27621" y="6138196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</a:t>
            </a:r>
            <a:r>
              <a:rPr lang="en-US" altLang="ko-KR" dirty="0" smtClean="0">
                <a:solidFill>
                  <a:schemeClr val="tx1"/>
                </a:solidFill>
              </a:rPr>
              <a:t>mm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978809" y="2146374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540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73103" y="5665483"/>
            <a:ext cx="1210844" cy="39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1080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 smtClean="0"/>
              <a:t>(coordinate transform)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381" y="2267752"/>
            <a:ext cx="9149782" cy="30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(coordinate transform)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052989"/>
            <a:ext cx="8229600" cy="93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82" y="2986439"/>
            <a:ext cx="5346333" cy="26794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63401" y="1681124"/>
            <a:ext cx="956814" cy="564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0°(540)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94914" y="1644183"/>
            <a:ext cx="1413192" cy="63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135°(1080)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3427" y="1690772"/>
            <a:ext cx="996714" cy="63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smtClean="0">
                <a:solidFill>
                  <a:schemeClr val="tx1"/>
                </a:solidFill>
              </a:rPr>
              <a:t>135°(0)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4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LIDAR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794" y="1846263"/>
            <a:ext cx="505273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(coordinate transform)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41590" y="3488407"/>
            <a:ext cx="6169780" cy="443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거리 </a:t>
            </a:r>
            <a:r>
              <a:rPr lang="en-US" altLang="ko-KR" b="1" dirty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063649"/>
            <a:ext cx="8229600" cy="9334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63401" y="1681124"/>
            <a:ext cx="956814" cy="564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0°(540)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56311" y="1640021"/>
            <a:ext cx="1413192" cy="63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135°(1080)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30591" y="1640021"/>
            <a:ext cx="996714" cy="638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smtClean="0">
                <a:solidFill>
                  <a:schemeClr val="tx1"/>
                </a:solidFill>
              </a:rPr>
              <a:t>135°(0)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33941" y="2432472"/>
            <a:ext cx="956814" cy="564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90°(900)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7065" y="2484658"/>
            <a:ext cx="1195922" cy="564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-90°(180)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5911145" y="3049286"/>
            <a:ext cx="393401" cy="38693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(coordinate transform)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거리 </a:t>
            </a:r>
            <a:r>
              <a:rPr lang="en-US" altLang="ko-KR" dirty="0" smtClean="0"/>
              <a:t>data -&gt; 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 </a:t>
            </a:r>
            <a:r>
              <a:rPr lang="ko-KR" altLang="en-US" dirty="0" smtClean="0"/>
              <a:t>좌표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67" y="2310965"/>
            <a:ext cx="3752850" cy="2914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48" y="2500101"/>
            <a:ext cx="29051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3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(coordinate transform)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주의사항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Radian </a:t>
            </a:r>
            <a:r>
              <a:rPr lang="ko-KR" altLang="en-US" dirty="0" smtClean="0"/>
              <a:t>에 들어있는 </a:t>
            </a:r>
            <a:r>
              <a:rPr lang="ko-KR" altLang="en-US" dirty="0" err="1" smtClean="0"/>
              <a:t>각도값들은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축을 중심으로 오른쪽으로 회전한 </a:t>
            </a:r>
            <a:r>
              <a:rPr lang="ko-KR" altLang="en-US" dirty="0" err="1" smtClean="0"/>
              <a:t>각도만큼이므로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Rsin</a:t>
            </a:r>
            <a:r>
              <a:rPr lang="en-US" altLang="ko-KR" dirty="0" smtClean="0"/>
              <a:t>(a),</a:t>
            </a:r>
            <a:r>
              <a:rPr lang="en-US" altLang="ko-KR" dirty="0" err="1" smtClean="0"/>
              <a:t>Rcos</a:t>
            </a:r>
            <a:r>
              <a:rPr lang="en-US" altLang="ko-KR" dirty="0" smtClean="0"/>
              <a:t>(a)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13" y="2829826"/>
            <a:ext cx="4227786" cy="32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1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 smtClean="0"/>
              <a:t>(clustering)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8877"/>
            <a:ext cx="4557192" cy="2962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16" y="1801928"/>
            <a:ext cx="3501410" cy="2820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305" y="1858877"/>
            <a:ext cx="3166375" cy="27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4613" y="394977"/>
            <a:ext cx="10058400" cy="1450757"/>
          </a:xfrm>
        </p:spPr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dirty="0"/>
              <a:t>(clustering)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890" y="2136246"/>
            <a:ext cx="1857375" cy="3219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13" y="1845734"/>
            <a:ext cx="47148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2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Clustering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B6BF4B-03C8-4B8C-9710-83363B01B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" r="937" b="2549"/>
          <a:stretch/>
        </p:blipFill>
        <p:spPr>
          <a:xfrm>
            <a:off x="1828195" y="1690688"/>
            <a:ext cx="83396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PAMS2020</a:t>
            </a:r>
            <a:endParaRPr lang="ko-KR" altLang="en-US" dirty="0"/>
          </a:p>
        </p:txBody>
      </p:sp>
      <p:pic>
        <p:nvPicPr>
          <p:cNvPr id="4" name="pam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794" y="1737360"/>
            <a:ext cx="8780885" cy="4971126"/>
          </a:xfrm>
        </p:spPr>
      </p:pic>
    </p:spTree>
    <p:extLst>
      <p:ext uri="{BB962C8B-B14F-4D97-AF65-F5344CB8AC3E}">
        <p14:creationId xmlns:p14="http://schemas.microsoft.com/office/powerpoint/2010/main" val="30976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734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6018" y="119134"/>
            <a:ext cx="10058400" cy="1450757"/>
          </a:xfrm>
        </p:spPr>
        <p:txBody>
          <a:bodyPr/>
          <a:lstStyle/>
          <a:p>
            <a:r>
              <a:rPr lang="en-US" altLang="ko-KR" dirty="0" smtClean="0"/>
              <a:t>LIDAR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018" y="13684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Sick-LMS151-10100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   Scanning frequency:25/50Hz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   Angular Resolution:0.25</a:t>
            </a:r>
            <a:r>
              <a:rPr lang="en-US" altLang="ko-KR" dirty="0" smtClean="0">
                <a:solidFill>
                  <a:schemeClr val="tx1"/>
                </a:solidFill>
              </a:rPr>
              <a:t>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   Scanning Range : 270</a:t>
            </a:r>
            <a:r>
              <a:rPr lang="en-US" altLang="ko-KR" dirty="0" smtClean="0">
                <a:solidFill>
                  <a:schemeClr val="tx1"/>
                </a:solidFill>
              </a:rPr>
              <a:t>°/50m</a:t>
            </a:r>
            <a:endParaRPr lang="ko-KR" alt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   TCP/IP communication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</a:p>
          <a:p>
            <a:pPr lvl="5"/>
            <a:endParaRPr lang="ko-KR" altLang="en-US" dirty="0"/>
          </a:p>
        </p:txBody>
      </p:sp>
      <p:pic>
        <p:nvPicPr>
          <p:cNvPr id="1028" name="Picture 4" descr="LMS151-10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4" y="1771376"/>
            <a:ext cx="1669472" cy="23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17" y="4189326"/>
            <a:ext cx="1989566" cy="19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97" y="1936967"/>
            <a:ext cx="5231341" cy="3923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83552" y="1262862"/>
            <a:ext cx="4044634" cy="5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1620"/>
            <a:ext cx="4128149" cy="2607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82" y="1541724"/>
            <a:ext cx="3899783" cy="4354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77" y="1465946"/>
            <a:ext cx="3538405" cy="42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7596" y="356500"/>
            <a:ext cx="4242758" cy="937464"/>
          </a:xfrm>
        </p:spPr>
        <p:txBody>
          <a:bodyPr/>
          <a:lstStyle/>
          <a:p>
            <a:r>
              <a:rPr lang="en-US" altLang="ko-KR" dirty="0" smtClean="0"/>
              <a:t>Operation</a:t>
            </a:r>
            <a:endParaRPr lang="ko-KR" altLang="en-US" dirty="0"/>
          </a:p>
        </p:txBody>
      </p:sp>
      <p:sp>
        <p:nvSpPr>
          <p:cNvPr id="6" name="가로로 말린 두루마리 모양 5"/>
          <p:cNvSpPr/>
          <p:nvPr/>
        </p:nvSpPr>
        <p:spPr>
          <a:xfrm>
            <a:off x="967596" y="1293964"/>
            <a:ext cx="4416724" cy="1147314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Open TCP/IP communication</a:t>
            </a:r>
            <a:endParaRPr lang="ko-KR" altLang="en-US" dirty="0"/>
          </a:p>
        </p:txBody>
      </p:sp>
      <p:sp>
        <p:nvSpPr>
          <p:cNvPr id="9" name="가로로 말린 두루마리 모양 8"/>
          <p:cNvSpPr/>
          <p:nvPr/>
        </p:nvSpPr>
        <p:spPr>
          <a:xfrm>
            <a:off x="967596" y="2527540"/>
            <a:ext cx="4416724" cy="1147314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Receive raw data(polar coordinate) via TCP/IP protocol</a:t>
            </a:r>
            <a:endParaRPr lang="ko-KR" altLang="en-US" dirty="0"/>
          </a:p>
        </p:txBody>
      </p:sp>
      <p:sp>
        <p:nvSpPr>
          <p:cNvPr id="13" name="가로로 말린 두루마리 모양 12"/>
          <p:cNvSpPr/>
          <p:nvPr/>
        </p:nvSpPr>
        <p:spPr>
          <a:xfrm>
            <a:off x="967596" y="3761116"/>
            <a:ext cx="4416724" cy="1147314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Convert it to </a:t>
            </a:r>
            <a:br>
              <a:rPr lang="en-US" altLang="ko-KR" dirty="0" smtClean="0"/>
            </a:br>
            <a:r>
              <a:rPr lang="en-US" altLang="ko-KR" dirty="0"/>
              <a:t>Cartesian coordinate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913" y="672831"/>
            <a:ext cx="2598866" cy="21950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913" y="3967773"/>
            <a:ext cx="2464325" cy="1881313"/>
          </a:xfrm>
          <a:prstGeom prst="rect">
            <a:avLst/>
          </a:prstGeom>
        </p:spPr>
      </p:pic>
      <p:sp>
        <p:nvSpPr>
          <p:cNvPr id="16" name="가로로 말린 두루마리 모양 15"/>
          <p:cNvSpPr/>
          <p:nvPr/>
        </p:nvSpPr>
        <p:spPr>
          <a:xfrm>
            <a:off x="967596" y="5069455"/>
            <a:ext cx="4416724" cy="1147314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Cutting and Clustering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6588030" y="2867890"/>
            <a:ext cx="484632" cy="97840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3976662">
            <a:off x="8329217" y="3841191"/>
            <a:ext cx="776820" cy="1585650"/>
          </a:xfrm>
          <a:prstGeom prst="downArrow">
            <a:avLst>
              <a:gd name="adj1" fmla="val 50000"/>
              <a:gd name="adj2" fmla="val 4714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627" y="1331696"/>
            <a:ext cx="29622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Clustering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8BE155-7994-4BDB-9EC6-55604F51D298}"/>
              </a:ext>
            </a:extLst>
          </p:cNvPr>
          <p:cNvSpPr/>
          <p:nvPr/>
        </p:nvSpPr>
        <p:spPr>
          <a:xfrm>
            <a:off x="1173432" y="1467531"/>
            <a:ext cx="3057243" cy="2791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412A3-11BA-41D3-B920-B6E9D019D85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1" r="1171" b="3361"/>
          <a:stretch/>
        </p:blipFill>
        <p:spPr bwMode="auto">
          <a:xfrm>
            <a:off x="1305087" y="1800406"/>
            <a:ext cx="2698404" cy="165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E27083E-F6D0-47DC-8A74-7C29BF45D177}"/>
              </a:ext>
            </a:extLst>
          </p:cNvPr>
          <p:cNvGrpSpPr/>
          <p:nvPr/>
        </p:nvGrpSpPr>
        <p:grpSpPr>
          <a:xfrm>
            <a:off x="6264965" y="1437514"/>
            <a:ext cx="4292199" cy="3082727"/>
            <a:chOff x="5870716" y="2425176"/>
            <a:chExt cx="4945377" cy="35825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74C51CD-78D3-4A74-B512-AE0E8C7619D1}"/>
                </a:ext>
              </a:extLst>
            </p:cNvPr>
            <p:cNvGrpSpPr/>
            <p:nvPr/>
          </p:nvGrpSpPr>
          <p:grpSpPr>
            <a:xfrm>
              <a:off x="5870716" y="2425176"/>
              <a:ext cx="4945377" cy="3152235"/>
              <a:chOff x="5870716" y="2360028"/>
              <a:chExt cx="4945377" cy="3152235"/>
            </a:xfrm>
          </p:grpSpPr>
          <p:pic>
            <p:nvPicPr>
              <p:cNvPr id="14" name="Picture 2" descr="aa_1">
                <a:extLst>
                  <a:ext uri="{FF2B5EF4-FFF2-40B4-BE49-F238E27FC236}">
                    <a16:creationId xmlns:a16="http://schemas.microsoft.com/office/drawing/2014/main" id="{FC016096-FE5C-4EDD-B104-983964C75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0716" y="2360028"/>
                <a:ext cx="1316492" cy="1316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그림 14" descr="C:\Users\chlwl\AppData\Local\Microsoft\Windows\INetCacheContent.Word\aa_2.bmp">
                <a:extLst>
                  <a:ext uri="{FF2B5EF4-FFF2-40B4-BE49-F238E27FC236}">
                    <a16:creationId xmlns:a16="http://schemas.microsoft.com/office/drawing/2014/main" id="{96658A6A-255C-46C2-8A56-EB8F2E3DE8D8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31513" y="2394911"/>
                <a:ext cx="1277542" cy="12816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그림 15" descr="C:\Users\chlwl\AppData\Local\Microsoft\Windows\INetCacheContent.Word\aa_3.bmp">
                <a:extLst>
                  <a:ext uri="{FF2B5EF4-FFF2-40B4-BE49-F238E27FC236}">
                    <a16:creationId xmlns:a16="http://schemas.microsoft.com/office/drawing/2014/main" id="{C075FDE6-E42D-4F9A-8AB3-7D3AD03E40CA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0991" y="2405257"/>
                <a:ext cx="1267229" cy="12712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3" descr="aa_4">
                <a:extLst>
                  <a:ext uri="{FF2B5EF4-FFF2-40B4-BE49-F238E27FC236}">
                    <a16:creationId xmlns:a16="http://schemas.microsoft.com/office/drawing/2014/main" id="{34CD2280-89D6-4DC0-9D29-2AEEDC708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0716" y="4195771"/>
                <a:ext cx="1316492" cy="1316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 descr="aa_6">
                <a:extLst>
                  <a:ext uri="{FF2B5EF4-FFF2-40B4-BE49-F238E27FC236}">
                    <a16:creationId xmlns:a16="http://schemas.microsoft.com/office/drawing/2014/main" id="{1A0A4D94-DA74-461D-ABF0-9626FE1A4C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2191" y="4166175"/>
                <a:ext cx="1316864" cy="1316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그림 18" descr="C:\Users\chlwl\AppData\Local\Microsoft\Windows\INetCacheContent.Word\aa_7.bmp">
                <a:extLst>
                  <a:ext uri="{FF2B5EF4-FFF2-40B4-BE49-F238E27FC236}">
                    <a16:creationId xmlns:a16="http://schemas.microsoft.com/office/drawing/2014/main" id="{B33A2B6F-C82C-4D5D-B832-AFDB281F21F4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2117" y="4164880"/>
                <a:ext cx="1313976" cy="13181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57C5FC-46F8-4B0F-9C1A-3B78CFE8E0AB}"/>
                </a:ext>
              </a:extLst>
            </p:cNvPr>
            <p:cNvSpPr txBox="1"/>
            <p:nvPr/>
          </p:nvSpPr>
          <p:spPr>
            <a:xfrm>
              <a:off x="6252727" y="3832017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(1)</a:t>
              </a: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89DC7B-2BBE-43D1-B2CC-545B0054D898}"/>
                </a:ext>
              </a:extLst>
            </p:cNvPr>
            <p:cNvSpPr txBox="1"/>
            <p:nvPr/>
          </p:nvSpPr>
          <p:spPr>
            <a:xfrm>
              <a:off x="8074388" y="3806744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(2)</a:t>
              </a:r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AC4B8B-BF3E-458B-B796-76289AAC75AB}"/>
                </a:ext>
              </a:extLst>
            </p:cNvPr>
            <p:cNvSpPr txBox="1"/>
            <p:nvPr/>
          </p:nvSpPr>
          <p:spPr>
            <a:xfrm>
              <a:off x="9922842" y="3816571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(3)</a:t>
              </a:r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B355C1-D789-4580-AF3D-5FBDD2C63AF8}"/>
                </a:ext>
              </a:extLst>
            </p:cNvPr>
            <p:cNvSpPr txBox="1"/>
            <p:nvPr/>
          </p:nvSpPr>
          <p:spPr>
            <a:xfrm>
              <a:off x="6251756" y="5669132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(4)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FA8FC3-C091-437A-BCB6-76EAD19F61F8}"/>
                </a:ext>
              </a:extLst>
            </p:cNvPr>
            <p:cNvSpPr txBox="1"/>
            <p:nvPr/>
          </p:nvSpPr>
          <p:spPr>
            <a:xfrm>
              <a:off x="8094049" y="5632369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(5)</a:t>
              </a:r>
              <a:endParaRPr lang="ko-KR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B9879A-43A3-46BA-9029-EF4090E02048}"/>
                </a:ext>
              </a:extLst>
            </p:cNvPr>
            <p:cNvSpPr txBox="1"/>
            <p:nvPr/>
          </p:nvSpPr>
          <p:spPr>
            <a:xfrm>
              <a:off x="9878370" y="5623090"/>
              <a:ext cx="55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(6)</a:t>
              </a:r>
              <a:endParaRPr lang="ko-KR" altLang="en-US" sz="1600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275286" y="4496244"/>
            <a:ext cx="2318216" cy="56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K-means clustering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95181" y="4334961"/>
            <a:ext cx="2318216" cy="56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거리 기반 </a:t>
            </a:r>
            <a:r>
              <a:rPr lang="en-US" altLang="ko-KR" dirty="0" smtClean="0">
                <a:solidFill>
                  <a:schemeClr val="tx1"/>
                </a:solidFill>
              </a:rPr>
              <a:t>clustering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84153" y="5009820"/>
            <a:ext cx="7077240" cy="1848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K-means </a:t>
            </a:r>
            <a:r>
              <a:rPr lang="ko-KR" altLang="en-US" dirty="0" smtClean="0">
                <a:solidFill>
                  <a:schemeClr val="tx1"/>
                </a:solidFill>
              </a:rPr>
              <a:t>대비 거리 기반 </a:t>
            </a:r>
            <a:r>
              <a:rPr lang="en-US" altLang="ko-KR" dirty="0" smtClean="0">
                <a:solidFill>
                  <a:schemeClr val="tx1"/>
                </a:solidFill>
              </a:rPr>
              <a:t>clustering</a:t>
            </a:r>
            <a:r>
              <a:rPr lang="ko-KR" altLang="en-US" dirty="0" smtClean="0">
                <a:solidFill>
                  <a:schemeClr val="tx1"/>
                </a:solidFill>
              </a:rPr>
              <a:t>의 장점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1)</a:t>
            </a:r>
            <a:r>
              <a:rPr lang="ko-KR" altLang="en-US" dirty="0" smtClean="0">
                <a:solidFill>
                  <a:schemeClr val="tx1"/>
                </a:solidFill>
              </a:rPr>
              <a:t>적은 </a:t>
            </a:r>
            <a:r>
              <a:rPr lang="ko-KR" altLang="en-US" dirty="0" err="1" smtClean="0">
                <a:solidFill>
                  <a:schemeClr val="tx1"/>
                </a:solidFill>
              </a:rPr>
              <a:t>연산량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복잡도 감소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2) K-means </a:t>
            </a:r>
            <a:r>
              <a:rPr lang="ko-KR" altLang="en-US" dirty="0" smtClean="0">
                <a:solidFill>
                  <a:schemeClr val="tx1"/>
                </a:solidFill>
              </a:rPr>
              <a:t>는 군집화 할 개수를 미리 정해줘야 하는 반면 거리 기    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</a:rPr>
              <a:t>반 </a:t>
            </a:r>
            <a:r>
              <a:rPr lang="en-US" altLang="ko-KR" dirty="0" smtClean="0">
                <a:solidFill>
                  <a:schemeClr val="tx1"/>
                </a:solidFill>
              </a:rPr>
              <a:t>clustering </a:t>
            </a:r>
            <a:r>
              <a:rPr lang="ko-KR" altLang="en-US" dirty="0" smtClean="0">
                <a:solidFill>
                  <a:schemeClr val="tx1"/>
                </a:solidFill>
              </a:rPr>
              <a:t>은 그럴 필요가 없다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b="1" dirty="0" err="1" smtClean="0"/>
              <a:t>sudden_obstacle</a:t>
            </a:r>
            <a:endParaRPr lang="ko-KR" altLang="en-US" sz="2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93" y="1931075"/>
            <a:ext cx="2882362" cy="4046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24" y="1931075"/>
            <a:ext cx="29432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1071</TotalTime>
  <Words>337</Words>
  <Application>Microsoft Office PowerPoint</Application>
  <PresentationFormat>와이드스크린</PresentationFormat>
  <Paragraphs>92</Paragraphs>
  <Slides>25</Slides>
  <Notes>4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Calibri</vt:lpstr>
      <vt:lpstr>Calibri Light</vt:lpstr>
      <vt:lpstr>추억</vt:lpstr>
      <vt:lpstr>LIDAR</vt:lpstr>
      <vt:lpstr>LIDAR</vt:lpstr>
      <vt:lpstr>PAMS2020</vt:lpstr>
      <vt:lpstr>LIDAR</vt:lpstr>
      <vt:lpstr>연결</vt:lpstr>
      <vt:lpstr>연결</vt:lpstr>
      <vt:lpstr>Operation</vt:lpstr>
      <vt:lpstr>Clustering</vt:lpstr>
      <vt:lpstr>코드</vt:lpstr>
      <vt:lpstr>LIDAR</vt:lpstr>
      <vt:lpstr>코드</vt:lpstr>
      <vt:lpstr>코드</vt:lpstr>
      <vt:lpstr>코드(scan data)</vt:lpstr>
      <vt:lpstr>코드(scan data)</vt:lpstr>
      <vt:lpstr>코드(scan data)</vt:lpstr>
      <vt:lpstr>코드(scan data)</vt:lpstr>
      <vt:lpstr>원리(scan data)</vt:lpstr>
      <vt:lpstr>코드(coordinate transform)</vt:lpstr>
      <vt:lpstr>코드(coordinate transform)</vt:lpstr>
      <vt:lpstr>코드(coordinate transform)</vt:lpstr>
      <vt:lpstr>코드(coordinate transform)</vt:lpstr>
      <vt:lpstr>코드(coordinate transform)</vt:lpstr>
      <vt:lpstr>코드(clustering)</vt:lpstr>
      <vt:lpstr>코드(clustering)</vt:lpstr>
      <vt:lpstr>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hyunpie16@outlook.kr</dc:creator>
  <cp:lastModifiedBy>hyunpie16@outlook.kr</cp:lastModifiedBy>
  <cp:revision>78</cp:revision>
  <dcterms:created xsi:type="dcterms:W3CDTF">2021-03-22T06:21:44Z</dcterms:created>
  <dcterms:modified xsi:type="dcterms:W3CDTF">2021-04-03T02:06:56Z</dcterms:modified>
</cp:coreProperties>
</file>